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861" r:id="rId2"/>
    <p:sldId id="1339" r:id="rId3"/>
    <p:sldId id="1337" r:id="rId4"/>
    <p:sldId id="1338" r:id="rId5"/>
    <p:sldId id="1340" r:id="rId6"/>
    <p:sldId id="1341" r:id="rId7"/>
    <p:sldId id="1342"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95" autoAdjust="0"/>
    <p:restoredTop sz="88523" autoAdjust="0"/>
  </p:normalViewPr>
  <p:slideViewPr>
    <p:cSldViewPr>
      <p:cViewPr varScale="1">
        <p:scale>
          <a:sx n="99" d="100"/>
          <a:sy n="99" d="100"/>
        </p:scale>
        <p:origin x="168" y="102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9/28/23</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31173031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496362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18015146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3421058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3008288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9:28-36</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60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28 </a:t>
            </a:r>
            <a:r>
              <a:rPr lang="en-AU" sz="2600" dirty="0">
                <a:solidFill>
                  <a:srgbClr val="FFFFFF"/>
                </a:solidFill>
                <a:effectLst/>
                <a:latin typeface="Times New Roman" panose="02020603050405020304" pitchFamily="18" charset="0"/>
                <a:ea typeface="Times New Roman" panose="02020603050405020304" pitchFamily="18" charset="0"/>
              </a:rPr>
              <a:t>Now about eight days after these sayings he took with him Peter and John and James and went up on the mountain to pray.  </a:t>
            </a:r>
            <a:r>
              <a:rPr lang="en-AU" sz="2600" b="1" baseline="30000" dirty="0">
                <a:solidFill>
                  <a:srgbClr val="FFFFFF"/>
                </a:solidFill>
                <a:effectLst/>
                <a:latin typeface="Times New Roman" panose="02020603050405020304" pitchFamily="18" charset="0"/>
                <a:ea typeface="Times New Roman" panose="02020603050405020304" pitchFamily="18" charset="0"/>
              </a:rPr>
              <a:t>29 </a:t>
            </a:r>
            <a:r>
              <a:rPr lang="en-AU" sz="2600" dirty="0">
                <a:solidFill>
                  <a:srgbClr val="FFFFFF"/>
                </a:solidFill>
                <a:effectLst/>
                <a:latin typeface="Times New Roman" panose="02020603050405020304" pitchFamily="18" charset="0"/>
                <a:ea typeface="Times New Roman" panose="02020603050405020304" pitchFamily="18" charset="0"/>
              </a:rPr>
              <a:t>And as he was praying, the appearance of his face was altered, and his clothing became dazzling white.  </a:t>
            </a:r>
            <a:r>
              <a:rPr lang="en-AU" sz="2600" b="1" baseline="30000" dirty="0">
                <a:solidFill>
                  <a:srgbClr val="FFFFFF"/>
                </a:solidFill>
                <a:effectLst/>
                <a:latin typeface="Times New Roman" panose="02020603050405020304" pitchFamily="18" charset="0"/>
                <a:ea typeface="Times New Roman" panose="02020603050405020304" pitchFamily="18" charset="0"/>
              </a:rPr>
              <a:t>30 </a:t>
            </a:r>
            <a:r>
              <a:rPr lang="en-AU" sz="2600" dirty="0">
                <a:solidFill>
                  <a:srgbClr val="FFFFFF"/>
                </a:solidFill>
                <a:effectLst/>
                <a:latin typeface="Times New Roman" panose="02020603050405020304" pitchFamily="18" charset="0"/>
                <a:ea typeface="Times New Roman" panose="02020603050405020304" pitchFamily="18" charset="0"/>
              </a:rPr>
              <a:t>And behold, two men were talking with him, Moses and Elijah, </a:t>
            </a:r>
            <a:r>
              <a:rPr lang="en-AU" sz="2600" b="1" baseline="30000" dirty="0">
                <a:solidFill>
                  <a:srgbClr val="FFFFFF"/>
                </a:solidFill>
                <a:effectLst/>
                <a:latin typeface="Times New Roman" panose="02020603050405020304" pitchFamily="18" charset="0"/>
                <a:ea typeface="Times New Roman" panose="02020603050405020304" pitchFamily="18" charset="0"/>
              </a:rPr>
              <a:t>31 </a:t>
            </a:r>
            <a:r>
              <a:rPr lang="en-AU" sz="2600" dirty="0">
                <a:solidFill>
                  <a:srgbClr val="FFFFFF"/>
                </a:solidFill>
                <a:effectLst/>
                <a:latin typeface="Times New Roman" panose="02020603050405020304" pitchFamily="18" charset="0"/>
                <a:ea typeface="Times New Roman" panose="02020603050405020304" pitchFamily="18" charset="0"/>
              </a:rPr>
              <a:t>who appeared in glory and spoke of his departure, which he was about to accomplish at Jerusalem.  </a:t>
            </a:r>
            <a:r>
              <a:rPr lang="en-AU" sz="2600" b="1" baseline="30000" dirty="0">
                <a:solidFill>
                  <a:srgbClr val="FFFFFF"/>
                </a:solidFill>
                <a:effectLst/>
                <a:latin typeface="Times New Roman" panose="02020603050405020304" pitchFamily="18" charset="0"/>
                <a:ea typeface="Times New Roman" panose="02020603050405020304" pitchFamily="18" charset="0"/>
              </a:rPr>
              <a:t>32 </a:t>
            </a:r>
            <a:r>
              <a:rPr lang="en-AU" sz="2600" dirty="0">
                <a:solidFill>
                  <a:srgbClr val="FFFFFF"/>
                </a:solidFill>
                <a:effectLst/>
                <a:latin typeface="Times New Roman" panose="02020603050405020304" pitchFamily="18" charset="0"/>
                <a:ea typeface="Times New Roman" panose="02020603050405020304" pitchFamily="18" charset="0"/>
              </a:rPr>
              <a:t>Now Peter and those who were with him were heavy with sleep, but when they became fully awake they saw his glory and the two men who stood with him.  </a:t>
            </a:r>
            <a:r>
              <a:rPr lang="en-AU" sz="2600" b="1" baseline="30000" dirty="0">
                <a:solidFill>
                  <a:srgbClr val="FFFFFF"/>
                </a:solidFill>
                <a:effectLst/>
                <a:latin typeface="Times New Roman" panose="02020603050405020304" pitchFamily="18" charset="0"/>
                <a:ea typeface="Times New Roman" panose="02020603050405020304" pitchFamily="18" charset="0"/>
              </a:rPr>
              <a:t>33 </a:t>
            </a:r>
            <a:r>
              <a:rPr lang="en-AU" sz="2600" dirty="0">
                <a:solidFill>
                  <a:srgbClr val="FFFFFF"/>
                </a:solidFill>
                <a:effectLst/>
                <a:latin typeface="Times New Roman" panose="02020603050405020304" pitchFamily="18" charset="0"/>
                <a:ea typeface="Times New Roman" panose="02020603050405020304" pitchFamily="18" charset="0"/>
              </a:rPr>
              <a:t>And as the men were parting from him, Peter said to Jesus, “Master, it is good that we are here.  Let us make three tents, one for you and one for Moses and one for Elijah”—not knowing what he said.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45533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910156"/>
          </a:xfrm>
          <a:prstGeom prst="rect">
            <a:avLst/>
          </a:prstGeom>
          <a:noFill/>
          <a:ln w="9525">
            <a:noFill/>
            <a:miter lim="800000"/>
            <a:headEnd/>
            <a:tailEnd/>
          </a:ln>
        </p:spPr>
        <p:txBody>
          <a:bodyPr wrap="square">
            <a:prstTxWarp prst="textNoShape">
              <a:avLst/>
            </a:prstTxWarp>
            <a:spAutoFit/>
          </a:bodyPr>
          <a:lstStyle/>
          <a:p>
            <a:pPr indent="152400">
              <a:lnSpc>
                <a:spcPct val="110000"/>
              </a:lnSpc>
              <a:spcAft>
                <a:spcPts val="1000"/>
              </a:spcAft>
            </a:pPr>
            <a:r>
              <a:rPr lang="en-AU" sz="2800" b="1" baseline="30000" dirty="0">
                <a:solidFill>
                  <a:srgbClr val="FFFFFF"/>
                </a:solidFill>
                <a:effectLst/>
                <a:latin typeface="Times New Roman" panose="02020603050405020304" pitchFamily="18" charset="0"/>
                <a:ea typeface="Times New Roman" panose="02020603050405020304" pitchFamily="18" charset="0"/>
              </a:rPr>
              <a:t>34 </a:t>
            </a:r>
            <a:r>
              <a:rPr lang="en-AU" sz="2800" dirty="0">
                <a:solidFill>
                  <a:srgbClr val="FFFFFF"/>
                </a:solidFill>
                <a:effectLst/>
                <a:latin typeface="Times New Roman" panose="02020603050405020304" pitchFamily="18" charset="0"/>
                <a:ea typeface="Times New Roman" panose="02020603050405020304" pitchFamily="18" charset="0"/>
              </a:rPr>
              <a:t>As he was saying these things, a cloud came and overshadowed them, and they were afraid as they entered the cloud.  </a:t>
            </a:r>
            <a:r>
              <a:rPr lang="en-AU" sz="2800" b="1" baseline="30000" dirty="0">
                <a:solidFill>
                  <a:srgbClr val="FFFFFF"/>
                </a:solidFill>
                <a:effectLst/>
                <a:latin typeface="Times New Roman" panose="02020603050405020304" pitchFamily="18" charset="0"/>
                <a:ea typeface="Times New Roman" panose="02020603050405020304" pitchFamily="18" charset="0"/>
              </a:rPr>
              <a:t>35 </a:t>
            </a:r>
            <a:r>
              <a:rPr lang="en-AU" sz="2800" dirty="0">
                <a:solidFill>
                  <a:srgbClr val="FFFFFF"/>
                </a:solidFill>
                <a:effectLst/>
                <a:latin typeface="Times New Roman" panose="02020603050405020304" pitchFamily="18" charset="0"/>
                <a:ea typeface="Times New Roman" panose="02020603050405020304" pitchFamily="18" charset="0"/>
              </a:rPr>
              <a:t>And a voice came out of the cloud, saying, “This is my Son, my Chosen One;  listen to him!”  </a:t>
            </a:r>
            <a:r>
              <a:rPr lang="en-AU" sz="2800" b="1" baseline="30000" dirty="0">
                <a:solidFill>
                  <a:srgbClr val="FFFFFF"/>
                </a:solidFill>
                <a:effectLst/>
                <a:latin typeface="Times New Roman" panose="02020603050405020304" pitchFamily="18" charset="0"/>
                <a:ea typeface="Times New Roman" panose="02020603050405020304" pitchFamily="18" charset="0"/>
              </a:rPr>
              <a:t>36 </a:t>
            </a:r>
            <a:r>
              <a:rPr lang="en-AU" sz="2800" dirty="0">
                <a:solidFill>
                  <a:srgbClr val="FFFFFF"/>
                </a:solidFill>
                <a:effectLst/>
                <a:latin typeface="Times New Roman" panose="02020603050405020304" pitchFamily="18" charset="0"/>
                <a:ea typeface="Times New Roman" panose="02020603050405020304" pitchFamily="18" charset="0"/>
              </a:rPr>
              <a:t>And when the voice had spoken, Jesus was found alone.  And they kept silent and told no one in those days anything of what they had seen.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5496" y="7380"/>
            <a:ext cx="8966417" cy="707886"/>
          </a:xfrm>
          <a:prstGeom prst="rect">
            <a:avLst/>
          </a:prstGeom>
          <a:noFill/>
          <a:ln w="19050">
            <a:noFill/>
          </a:ln>
        </p:spPr>
        <p:txBody>
          <a:bodyPr wrap="square" rtlCol="0">
            <a:spAutoFit/>
          </a:bodyPr>
          <a:lstStyle/>
          <a:p>
            <a:pPr marL="4763" indent="-4763" algn="ctr"/>
            <a:r>
              <a:rPr lang="en-AU" sz="2000" b="1" dirty="0">
                <a:solidFill>
                  <a:srgbClr val="FFFF00"/>
                </a:solidFill>
                <a:latin typeface="Times New Roman" panose="02020603050405020304" pitchFamily="18" charset="0"/>
                <a:cs typeface="Times New Roman" panose="02020603050405020304" pitchFamily="18" charset="0"/>
              </a:rPr>
              <a:t>Who is Jesus???</a:t>
            </a:r>
          </a:p>
          <a:p>
            <a:pPr marL="4763" indent="-4763" algn="ctr"/>
            <a:r>
              <a:rPr lang="en-AU" sz="2000" b="1" dirty="0">
                <a:solidFill>
                  <a:srgbClr val="FFFF00"/>
                </a:solidFill>
                <a:latin typeface="Times New Roman" panose="02020603050405020304" pitchFamily="18" charset="0"/>
                <a:cs typeface="Times New Roman" panose="02020603050405020304" pitchFamily="18" charset="0"/>
              </a:rPr>
              <a:t>When we truly recognise “Who Jesus is”    ––    That’s Life-Changing</a:t>
            </a:r>
          </a:p>
        </p:txBody>
      </p:sp>
      <p:sp>
        <p:nvSpPr>
          <p:cNvPr id="4" name="TextBox 3">
            <a:extLst>
              <a:ext uri="{FF2B5EF4-FFF2-40B4-BE49-F238E27FC236}">
                <a16:creationId xmlns:a16="http://schemas.microsoft.com/office/drawing/2014/main" id="{C84BD257-F89C-1ED2-F012-31ABFC16CBCF}"/>
              </a:ext>
            </a:extLst>
          </p:cNvPr>
          <p:cNvSpPr txBox="1"/>
          <p:nvPr/>
        </p:nvSpPr>
        <p:spPr>
          <a:xfrm>
            <a:off x="35496" y="1129308"/>
            <a:ext cx="9108504" cy="3989297"/>
          </a:xfrm>
          <a:prstGeom prst="rect">
            <a:avLst/>
          </a:prstGeom>
          <a:solidFill>
            <a:schemeClr val="bg1"/>
          </a:solidFill>
        </p:spPr>
        <p:txBody>
          <a:bodyPr wrap="square" rtlCol="0">
            <a:spAutoFit/>
          </a:bodyPr>
          <a:lstStyle/>
          <a:p>
            <a:pPr indent="152400">
              <a:lnSpc>
                <a:spcPct val="110000"/>
              </a:lnSpc>
              <a:spcAft>
                <a:spcPts val="1000"/>
              </a:spcAft>
            </a:pP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21 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And he strictly charged and commanded them to tell this to no one,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22 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saying,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“The Son of Man must suffer many things and be rejected by the elders and chief priests and scribes, and be killed, and on the third day be raised.”  </a:t>
            </a:r>
            <a:endParaRPr lang="en-AU" sz="1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 </a:t>
            </a:r>
            <a:endParaRPr lang="en-AU" sz="1800" dirty="0">
              <a:effectLst/>
              <a:latin typeface="Calibri" panose="020F0502020204030204" pitchFamily="34" charset="0"/>
              <a:ea typeface="Times New Roman" panose="02020603050405020304" pitchFamily="18" charset="0"/>
            </a:endParaRPr>
          </a:p>
          <a:p>
            <a:pPr indent="152400">
              <a:lnSpc>
                <a:spcPct val="110000"/>
              </a:lnSpc>
              <a:spcAft>
                <a:spcPts val="1000"/>
              </a:spcAft>
            </a:pP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23 </a:t>
            </a:r>
            <a:r>
              <a:rPr lang="en-AU" sz="1800" dirty="0">
                <a:effectLst/>
                <a:latin typeface="Comic Sans MS" panose="030F0902030302020204" pitchFamily="66" charset="0"/>
                <a:ea typeface="Times New Roman" panose="02020603050405020304" pitchFamily="18" charset="0"/>
                <a:cs typeface="Times New Roman" panose="02020603050405020304" pitchFamily="18" charset="0"/>
              </a:rPr>
              <a:t>And he said to all,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“If anyone would come after me, let him deny himself and take up his cross daily and follow me.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24 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For whoever would save his life will lose it, but whoever loses his life for my sake will save it.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25 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For what does it profit a man if he gains the whole world and loses or forfeits himself?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26 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For whoever is ashamed of me and of my words, of him will the Son of Man be ashamed when he comes in his glory and the glory of the Father and of the holy angels.  </a:t>
            </a:r>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27 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But I tell you truly, there are some standing here who will not taste death until they see the kingdom of God.”  </a:t>
            </a:r>
            <a:endParaRPr lang="en-AU" sz="1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187930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5496" y="7380"/>
            <a:ext cx="8966417" cy="769441"/>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Who is Jesus???</a:t>
            </a:r>
          </a:p>
          <a:p>
            <a:pPr marL="4763" indent="-4763" algn="ctr"/>
            <a:r>
              <a:rPr lang="en-AU" sz="2200" b="1" dirty="0">
                <a:solidFill>
                  <a:srgbClr val="FFFF00"/>
                </a:solidFill>
                <a:latin typeface="Times New Roman" panose="02020603050405020304" pitchFamily="18" charset="0"/>
                <a:cs typeface="Times New Roman" panose="02020603050405020304" pitchFamily="18" charset="0"/>
              </a:rPr>
              <a:t>When we truly recognise “Who Jesus is”    ––    That’s Life-Changing</a:t>
            </a:r>
          </a:p>
        </p:txBody>
      </p:sp>
      <p:sp>
        <p:nvSpPr>
          <p:cNvPr id="12" name="TextBox 11">
            <a:extLst>
              <a:ext uri="{FF2B5EF4-FFF2-40B4-BE49-F238E27FC236}">
                <a16:creationId xmlns:a16="http://schemas.microsoft.com/office/drawing/2014/main" id="{9BE99BC9-8C58-D458-2E7F-A5E7E9C0FAF1}"/>
              </a:ext>
            </a:extLst>
          </p:cNvPr>
          <p:cNvSpPr txBox="1"/>
          <p:nvPr/>
        </p:nvSpPr>
        <p:spPr>
          <a:xfrm>
            <a:off x="21485" y="841276"/>
            <a:ext cx="9144000" cy="369332"/>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Jesus were only a man, why would we “deny self” and  be willing to die for Jesus?</a:t>
            </a:r>
          </a:p>
        </p:txBody>
      </p:sp>
      <p:sp>
        <p:nvSpPr>
          <p:cNvPr id="14" name="TextBox 13">
            <a:extLst>
              <a:ext uri="{FF2B5EF4-FFF2-40B4-BE49-F238E27FC236}">
                <a16:creationId xmlns:a16="http://schemas.microsoft.com/office/drawing/2014/main" id="{4E3F9847-A7F2-0A9E-677E-730337CDEC85}"/>
              </a:ext>
            </a:extLst>
          </p:cNvPr>
          <p:cNvSpPr txBox="1"/>
          <p:nvPr/>
        </p:nvSpPr>
        <p:spPr>
          <a:xfrm>
            <a:off x="0" y="1275063"/>
            <a:ext cx="4925853"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transfiguration reveals the Glory of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E6C80E8-200F-8685-77C4-E2B52FBCB806}"/>
              </a:ext>
            </a:extLst>
          </p:cNvPr>
          <p:cNvSpPr txBox="1"/>
          <p:nvPr/>
        </p:nvSpPr>
        <p:spPr>
          <a:xfrm>
            <a:off x="177583" y="1633364"/>
            <a:ext cx="8966417" cy="348044"/>
          </a:xfrm>
          <a:prstGeom prst="rect">
            <a:avLst/>
          </a:prstGeom>
          <a:solidFill>
            <a:schemeClr val="bg1"/>
          </a:solidFill>
        </p:spPr>
        <p:txBody>
          <a:bodyPr wrap="square" rtlCol="0">
            <a:spAutoFit/>
          </a:bodyPr>
          <a:lstStyle/>
          <a:p>
            <a:pPr indent="4763">
              <a:lnSpc>
                <a:spcPct val="110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a voice came out of the cloud, saying, “This is my Son, my Chosen One;  listen to him!”</a:t>
            </a:r>
            <a:r>
              <a:rPr lang="en-AU" sz="1600" dirty="0"/>
              <a:t> </a:t>
            </a:r>
            <a:endParaRPr lang="en-AU" sz="1600" dirty="0">
              <a:effectLst/>
              <a:latin typeface="Calibri" panose="020F050202020403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C8480849-1EBB-4794-3079-B2F57020AB76}"/>
              </a:ext>
            </a:extLst>
          </p:cNvPr>
          <p:cNvSpPr txBox="1"/>
          <p:nvPr/>
        </p:nvSpPr>
        <p:spPr>
          <a:xfrm>
            <a:off x="2432" y="2562075"/>
            <a:ext cx="96609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Moses: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CFF63B-BDBA-7BB1-D7E1-587DB8C5AD10}"/>
              </a:ext>
            </a:extLst>
          </p:cNvPr>
          <p:cNvSpPr txBox="1"/>
          <p:nvPr/>
        </p:nvSpPr>
        <p:spPr>
          <a:xfrm>
            <a:off x="754474" y="2583714"/>
            <a:ext cx="838094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Died and buried, but present in glory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reminder of the Exodus – liberty for the captives.</a:t>
            </a:r>
          </a:p>
        </p:txBody>
      </p:sp>
      <p:sp>
        <p:nvSpPr>
          <p:cNvPr id="5" name="TextBox 4">
            <a:extLst>
              <a:ext uri="{FF2B5EF4-FFF2-40B4-BE49-F238E27FC236}">
                <a16:creationId xmlns:a16="http://schemas.microsoft.com/office/drawing/2014/main" id="{C76B7776-DBCD-6C0B-0580-7A015A924B59}"/>
              </a:ext>
            </a:extLst>
          </p:cNvPr>
          <p:cNvSpPr txBox="1"/>
          <p:nvPr/>
        </p:nvSpPr>
        <p:spPr>
          <a:xfrm>
            <a:off x="5511" y="1956401"/>
            <a:ext cx="96609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Elijah: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9E639A0-B7DA-1FDF-AFF4-8A050C33533B}"/>
              </a:ext>
            </a:extLst>
          </p:cNvPr>
          <p:cNvSpPr txBox="1"/>
          <p:nvPr/>
        </p:nvSpPr>
        <p:spPr>
          <a:xfrm>
            <a:off x="763061" y="1952472"/>
            <a:ext cx="8380939"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Taken up in a whirlwind, but present in glory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reminder of coming judgment, &amp; need to repent to avoid being caught up in it.</a:t>
            </a:r>
          </a:p>
        </p:txBody>
      </p:sp>
      <p:sp>
        <p:nvSpPr>
          <p:cNvPr id="7" name="TextBox 6">
            <a:extLst>
              <a:ext uri="{FF2B5EF4-FFF2-40B4-BE49-F238E27FC236}">
                <a16:creationId xmlns:a16="http://schemas.microsoft.com/office/drawing/2014/main" id="{5961E16A-3B8B-ED8E-CCE7-8D729F6A84E5}"/>
              </a:ext>
            </a:extLst>
          </p:cNvPr>
          <p:cNvSpPr txBox="1"/>
          <p:nvPr/>
        </p:nvSpPr>
        <p:spPr>
          <a:xfrm>
            <a:off x="1115616" y="3181234"/>
            <a:ext cx="8019798" cy="348044"/>
          </a:xfrm>
          <a:prstGeom prst="rect">
            <a:avLst/>
          </a:prstGeom>
          <a:solidFill>
            <a:schemeClr val="bg1"/>
          </a:solidFill>
        </p:spPr>
        <p:txBody>
          <a:bodyPr wrap="square" rtlCol="0">
            <a:spAutoFit/>
          </a:bodyPr>
          <a:lstStyle/>
          <a:p>
            <a:pPr indent="4763">
              <a:lnSpc>
                <a:spcPct val="110000"/>
              </a:lnSpc>
              <a:spcAft>
                <a:spcPts val="1000"/>
              </a:spcAft>
            </a:pPr>
            <a:r>
              <a:rPr lang="en-AU" sz="1600" dirty="0">
                <a:latin typeface="Comic Sans MS" panose="030F0902030302020204" pitchFamily="66" charset="0"/>
                <a:ea typeface="Times New Roman" panose="02020603050405020304" pitchFamily="18" charset="0"/>
                <a:cs typeface="Times New Roman" panose="02020603050405020304" pitchFamily="18" charset="0"/>
              </a:rPr>
              <a:t>spoke of his departure </a:t>
            </a:r>
            <a:r>
              <a:rPr lang="en-AU" sz="1600" i="1" dirty="0">
                <a:highlight>
                  <a:srgbClr val="FFFF00"/>
                </a:highlight>
                <a:latin typeface="Comic Sans MS" panose="030F0902030302020204" pitchFamily="66" charset="0"/>
                <a:ea typeface="Times New Roman" panose="02020603050405020304" pitchFamily="18" charset="0"/>
                <a:cs typeface="Times New Roman" panose="02020603050405020304" pitchFamily="18" charset="0"/>
              </a:rPr>
              <a:t>(exodus)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which he was about to accomplish at Jerusalem.</a:t>
            </a:r>
            <a:r>
              <a:rPr lang="en-AU" sz="1600" dirty="0"/>
              <a:t> </a:t>
            </a:r>
            <a:endParaRPr lang="en-AU" sz="1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330950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P spid="2" grpId="0" animBg="1"/>
      <p:bldP spid="3" grpId="0"/>
      <p:bldP spid="4" grpId="0" uiExpand="1" build="p"/>
      <p:bldP spid="5" grpId="0"/>
      <p:bldP spid="6" grpId="0" uiExpand="1" build="p"/>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a:extLst>
              <a:ext uri="{FF2B5EF4-FFF2-40B4-BE49-F238E27FC236}">
                <a16:creationId xmlns:a16="http://schemas.microsoft.com/office/drawing/2014/main" id="{A66B103A-EFDB-2B07-9611-B5531D9A09C1}"/>
              </a:ext>
            </a:extLst>
          </p:cNvPr>
          <p:cNvSpPr txBox="1">
            <a:spLocks noChangeArrowheads="1"/>
          </p:cNvSpPr>
          <p:nvPr/>
        </p:nvSpPr>
        <p:spPr bwMode="auto">
          <a:xfrm>
            <a:off x="827584" y="1270386"/>
            <a:ext cx="7234445" cy="2197525"/>
          </a:xfrm>
          <a:prstGeom prst="rect">
            <a:avLst/>
          </a:prstGeom>
          <a:solidFill>
            <a:schemeClr val="bg1"/>
          </a:solidFill>
          <a:ln w="9525">
            <a:noFill/>
            <a:miter lim="800000"/>
            <a:headEnd/>
            <a:tailEnd/>
          </a:ln>
        </p:spPr>
        <p:txBody>
          <a:bodyPr wrap="square">
            <a:prstTxWarp prst="textNoShape">
              <a:avLst/>
            </a:prstTxWarp>
            <a:spAutoFit/>
          </a:bodyPr>
          <a:lstStyle/>
          <a:p>
            <a:pPr marL="609600" indent="-609600">
              <a:lnSpc>
                <a:spcPct val="110000"/>
              </a:lnSpc>
              <a:tabLst>
                <a:tab pos="127000" algn="r"/>
                <a:tab pos="254000" algn="l"/>
              </a:tabLst>
            </a:pPr>
            <a:r>
              <a:rPr lang="en-AU" sz="1800" b="1" baseline="30000" dirty="0">
                <a:effectLst/>
                <a:latin typeface="Comic Sans MS" panose="030F0902030302020204" pitchFamily="66" charset="0"/>
                <a:ea typeface="Times New Roman" panose="02020603050405020304" pitchFamily="18" charset="0"/>
              </a:rPr>
              <a:t>18 </a:t>
            </a:r>
            <a:r>
              <a:rPr lang="en-AU" sz="1800" dirty="0">
                <a:solidFill>
                  <a:srgbClr val="FF0000"/>
                </a:solidFill>
                <a:effectLst/>
                <a:latin typeface="Comic Sans MS" panose="030F0902030302020204" pitchFamily="66" charset="0"/>
                <a:ea typeface="Times New Roman" panose="02020603050405020304" pitchFamily="18" charset="0"/>
              </a:rPr>
              <a:t>“The Spirit of the Lord is upon me, </a:t>
            </a:r>
            <a:br>
              <a:rPr lang="en-AU" sz="1800" dirty="0">
                <a:solidFill>
                  <a:srgbClr val="FF0000"/>
                </a:solidFill>
                <a:effectLst/>
                <a:latin typeface="Comic Sans MS" panose="030F0902030302020204" pitchFamily="66" charset="0"/>
                <a:ea typeface="Times New Roman" panose="02020603050405020304" pitchFamily="18" charset="0"/>
              </a:rPr>
            </a:br>
            <a:r>
              <a:rPr lang="en-AU" sz="1800" dirty="0">
                <a:solidFill>
                  <a:srgbClr val="FF0000"/>
                </a:solidFill>
                <a:effectLst/>
                <a:latin typeface="Comic Sans MS" panose="030F0902030302020204" pitchFamily="66" charset="0"/>
                <a:ea typeface="Times New Roman" panose="02020603050405020304" pitchFamily="18" charset="0"/>
              </a:rPr>
              <a:t>because he has anointed me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to proclaim good news to the poor.  </a:t>
            </a:r>
            <a:endParaRPr lang="en-AU" sz="1800" dirty="0">
              <a:effectLst/>
              <a:latin typeface="Times New Roman" panose="02020603050405020304" pitchFamily="18" charset="0"/>
              <a:ea typeface="Times New Roman" panose="02020603050405020304" pitchFamily="18" charset="0"/>
            </a:endParaRPr>
          </a:p>
          <a:p>
            <a:pPr marL="609600" indent="-609600">
              <a:lnSpc>
                <a:spcPct val="110000"/>
              </a:lnSpc>
              <a:tabLst>
                <a:tab pos="127000" algn="r"/>
                <a:tab pos="254000" algn="l"/>
              </a:tabLst>
            </a:pPr>
            <a:r>
              <a:rPr lang="en-AU" sz="1800" dirty="0">
                <a:solidFill>
                  <a:srgbClr val="FF0000"/>
                </a:solidFill>
                <a:effectLst/>
                <a:latin typeface="Comic Sans MS" panose="030F0902030302020204" pitchFamily="66" charset="0"/>
                <a:ea typeface="Times New Roman" panose="02020603050405020304" pitchFamily="18" charset="0"/>
              </a:rPr>
              <a:t>He has sent me to proclaim liberty to the captives,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and recovering of sight to the blind, </a:t>
            </a:r>
            <a:endParaRPr lang="en-AU" sz="1800" dirty="0">
              <a:effectLst/>
              <a:latin typeface="Times New Roman" panose="02020603050405020304" pitchFamily="18" charset="0"/>
              <a:ea typeface="Times New Roman" panose="02020603050405020304" pitchFamily="18" charset="0"/>
            </a:endParaRPr>
          </a:p>
          <a:p>
            <a:pPr marL="609600" indent="-203200">
              <a:lnSpc>
                <a:spcPct val="110000"/>
              </a:lnSpc>
            </a:pPr>
            <a:r>
              <a:rPr lang="en-AU" sz="1800" dirty="0">
                <a:solidFill>
                  <a:srgbClr val="FF0000"/>
                </a:solidFill>
                <a:effectLst/>
                <a:latin typeface="Comic Sans MS" panose="030F0902030302020204" pitchFamily="66" charset="0"/>
                <a:ea typeface="Times New Roman" panose="02020603050405020304" pitchFamily="18" charset="0"/>
              </a:rPr>
              <a:t>to set at liberty those who are oppressed,</a:t>
            </a:r>
            <a:r>
              <a:rPr lang="en-AU" sz="1800" dirty="0">
                <a:effectLst/>
                <a:latin typeface="Comic Sans MS" panose="030F0902030302020204" pitchFamily="66" charset="0"/>
                <a:ea typeface="Times New Roman" panose="02020603050405020304" pitchFamily="18" charset="0"/>
              </a:rPr>
              <a:t> </a:t>
            </a:r>
            <a:endParaRPr lang="en-AU" sz="1800" dirty="0">
              <a:effectLst/>
              <a:latin typeface="Times New Roman" panose="02020603050405020304" pitchFamily="18" charset="0"/>
              <a:ea typeface="Times New Roman" panose="02020603050405020304" pitchFamily="18" charset="0"/>
            </a:endParaRPr>
          </a:p>
          <a:p>
            <a:r>
              <a:rPr lang="en-AU" sz="18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19 </a:t>
            </a:r>
            <a:r>
              <a:rPr lang="en-AU" sz="18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to proclaim the year of the Lord’s favour.”</a:t>
            </a:r>
            <a:r>
              <a:rPr lang="en-AU" dirty="0">
                <a:effectLst/>
              </a:rPr>
              <a:t> </a:t>
            </a:r>
            <a:endParaRPr lang="en-A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972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35496" y="7380"/>
            <a:ext cx="8966417" cy="769441"/>
          </a:xfrm>
          <a:prstGeom prst="rect">
            <a:avLst/>
          </a:prstGeom>
          <a:noFill/>
          <a:ln w="19050">
            <a:noFill/>
          </a:ln>
        </p:spPr>
        <p:txBody>
          <a:bodyPr wrap="square" rtlCol="0">
            <a:spAutoFit/>
          </a:bodyPr>
          <a:lstStyle/>
          <a:p>
            <a:pPr marL="4763" indent="-4763" algn="ctr"/>
            <a:r>
              <a:rPr lang="en-AU" sz="2200" b="1" dirty="0">
                <a:solidFill>
                  <a:srgbClr val="FFFF00"/>
                </a:solidFill>
                <a:latin typeface="Times New Roman" panose="02020603050405020304" pitchFamily="18" charset="0"/>
                <a:cs typeface="Times New Roman" panose="02020603050405020304" pitchFamily="18" charset="0"/>
              </a:rPr>
              <a:t>Who is Jesus???</a:t>
            </a:r>
          </a:p>
          <a:p>
            <a:pPr marL="4763" indent="-4763" algn="ctr"/>
            <a:r>
              <a:rPr lang="en-AU" sz="2200" b="1" dirty="0">
                <a:solidFill>
                  <a:srgbClr val="FFFF00"/>
                </a:solidFill>
                <a:latin typeface="Times New Roman" panose="02020603050405020304" pitchFamily="18" charset="0"/>
                <a:cs typeface="Times New Roman" panose="02020603050405020304" pitchFamily="18" charset="0"/>
              </a:rPr>
              <a:t>When we truly recognise “Who Jesus is”    ––    That’s Life-Changing</a:t>
            </a:r>
          </a:p>
        </p:txBody>
      </p:sp>
      <p:sp>
        <p:nvSpPr>
          <p:cNvPr id="12" name="TextBox 11">
            <a:extLst>
              <a:ext uri="{FF2B5EF4-FFF2-40B4-BE49-F238E27FC236}">
                <a16:creationId xmlns:a16="http://schemas.microsoft.com/office/drawing/2014/main" id="{9BE99BC9-8C58-D458-2E7F-A5E7E9C0FAF1}"/>
              </a:ext>
            </a:extLst>
          </p:cNvPr>
          <p:cNvSpPr txBox="1"/>
          <p:nvPr/>
        </p:nvSpPr>
        <p:spPr>
          <a:xfrm>
            <a:off x="21485" y="841276"/>
            <a:ext cx="9144000" cy="369332"/>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Jesus were only a man, why would we “deny self” and  be willing to die for Jesus?</a:t>
            </a:r>
          </a:p>
        </p:txBody>
      </p:sp>
      <p:sp>
        <p:nvSpPr>
          <p:cNvPr id="14" name="TextBox 13">
            <a:extLst>
              <a:ext uri="{FF2B5EF4-FFF2-40B4-BE49-F238E27FC236}">
                <a16:creationId xmlns:a16="http://schemas.microsoft.com/office/drawing/2014/main" id="{4E3F9847-A7F2-0A9E-677E-730337CDEC85}"/>
              </a:ext>
            </a:extLst>
          </p:cNvPr>
          <p:cNvSpPr txBox="1"/>
          <p:nvPr/>
        </p:nvSpPr>
        <p:spPr>
          <a:xfrm>
            <a:off x="0" y="1275063"/>
            <a:ext cx="4925853"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transfiguration reveals the Glory of Jesus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DE6C80E8-200F-8685-77C4-E2B52FBCB806}"/>
              </a:ext>
            </a:extLst>
          </p:cNvPr>
          <p:cNvSpPr txBox="1"/>
          <p:nvPr/>
        </p:nvSpPr>
        <p:spPr>
          <a:xfrm>
            <a:off x="177583" y="1633364"/>
            <a:ext cx="8966417" cy="348044"/>
          </a:xfrm>
          <a:prstGeom prst="rect">
            <a:avLst/>
          </a:prstGeom>
          <a:solidFill>
            <a:schemeClr val="bg1"/>
          </a:solidFill>
        </p:spPr>
        <p:txBody>
          <a:bodyPr wrap="square" rtlCol="0">
            <a:spAutoFit/>
          </a:bodyPr>
          <a:lstStyle/>
          <a:p>
            <a:pPr indent="4763">
              <a:lnSpc>
                <a:spcPct val="110000"/>
              </a:lnSpc>
              <a:spcAft>
                <a:spcPts val="1000"/>
              </a:spcAf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35 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And a voice came out of the cloud, saying, “This is my Son, my Chosen One;  listen to him!”</a:t>
            </a:r>
            <a:r>
              <a:rPr lang="en-AU" sz="1600" dirty="0"/>
              <a:t> </a:t>
            </a:r>
            <a:endParaRPr lang="en-AU" sz="1600" dirty="0">
              <a:effectLst/>
              <a:latin typeface="Calibri" panose="020F050202020403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C8480849-1EBB-4794-3079-B2F57020AB76}"/>
              </a:ext>
            </a:extLst>
          </p:cNvPr>
          <p:cNvSpPr txBox="1"/>
          <p:nvPr/>
        </p:nvSpPr>
        <p:spPr>
          <a:xfrm>
            <a:off x="2432" y="2562075"/>
            <a:ext cx="96609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Moses: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C5CFF63B-BDBA-7BB1-D7E1-587DB8C5AD10}"/>
              </a:ext>
            </a:extLst>
          </p:cNvPr>
          <p:cNvSpPr txBox="1"/>
          <p:nvPr/>
        </p:nvSpPr>
        <p:spPr>
          <a:xfrm>
            <a:off x="754474" y="2583714"/>
            <a:ext cx="8380940"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Died and buried, but present in glory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reminder of the Exodus – liberty for the captives.</a:t>
            </a:r>
          </a:p>
        </p:txBody>
      </p:sp>
      <p:sp>
        <p:nvSpPr>
          <p:cNvPr id="5" name="TextBox 4">
            <a:extLst>
              <a:ext uri="{FF2B5EF4-FFF2-40B4-BE49-F238E27FC236}">
                <a16:creationId xmlns:a16="http://schemas.microsoft.com/office/drawing/2014/main" id="{C76B7776-DBCD-6C0B-0580-7A015A924B59}"/>
              </a:ext>
            </a:extLst>
          </p:cNvPr>
          <p:cNvSpPr txBox="1"/>
          <p:nvPr/>
        </p:nvSpPr>
        <p:spPr>
          <a:xfrm>
            <a:off x="5511" y="1956401"/>
            <a:ext cx="966092"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Elijah:</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9E639A0-B7DA-1FDF-AFF4-8A050C33533B}"/>
              </a:ext>
            </a:extLst>
          </p:cNvPr>
          <p:cNvSpPr txBox="1"/>
          <p:nvPr/>
        </p:nvSpPr>
        <p:spPr>
          <a:xfrm>
            <a:off x="763061" y="1952472"/>
            <a:ext cx="8380939"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Taken up in a whirlwind, but present in glory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reminder of coming judgment, &amp; need to repent to avoid being caught up in it.</a:t>
            </a:r>
          </a:p>
        </p:txBody>
      </p:sp>
      <p:sp>
        <p:nvSpPr>
          <p:cNvPr id="8" name="TextBox 7">
            <a:extLst>
              <a:ext uri="{FF2B5EF4-FFF2-40B4-BE49-F238E27FC236}">
                <a16:creationId xmlns:a16="http://schemas.microsoft.com/office/drawing/2014/main" id="{CF9CE28B-DBEC-749E-0ED4-C6EE201DA4CF}"/>
              </a:ext>
            </a:extLst>
          </p:cNvPr>
          <p:cNvSpPr txBox="1"/>
          <p:nvPr/>
        </p:nvSpPr>
        <p:spPr>
          <a:xfrm>
            <a:off x="-5508" y="3164510"/>
            <a:ext cx="9140923"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departure (exodus) Jesus would accomplish at Jerusalem:</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BD86C494-5DBD-450E-DA3C-5B877EBD0819}"/>
              </a:ext>
            </a:extLst>
          </p:cNvPr>
          <p:cNvSpPr txBox="1"/>
          <p:nvPr/>
        </p:nvSpPr>
        <p:spPr>
          <a:xfrm>
            <a:off x="485478" y="3432357"/>
            <a:ext cx="8738989"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Sets us free from captivity to sin.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Made possible by His crucifixion, resurrection &amp; ascension.</a:t>
            </a:r>
          </a:p>
        </p:txBody>
      </p:sp>
      <p:sp>
        <p:nvSpPr>
          <p:cNvPr id="10" name="TextBox 9">
            <a:extLst>
              <a:ext uri="{FF2B5EF4-FFF2-40B4-BE49-F238E27FC236}">
                <a16:creationId xmlns:a16="http://schemas.microsoft.com/office/drawing/2014/main" id="{3CC3B997-26A4-90DD-A6D4-B5D5F7F6F9E9}"/>
              </a:ext>
            </a:extLst>
          </p:cNvPr>
          <p:cNvSpPr txBox="1"/>
          <p:nvPr/>
        </p:nvSpPr>
        <p:spPr>
          <a:xfrm>
            <a:off x="-3076" y="4109945"/>
            <a:ext cx="1334716"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Tents???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1F7B76D5-16C5-708E-EC5D-8438915F63E3}"/>
              </a:ext>
            </a:extLst>
          </p:cNvPr>
          <p:cNvSpPr txBox="1"/>
          <p:nvPr/>
        </p:nvSpPr>
        <p:spPr>
          <a:xfrm>
            <a:off x="899592" y="4118918"/>
            <a:ext cx="8235823"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Feast of Tabernacles / Booths (gunya-like camping structures)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An annual reminder of the Exodus:  how Israel were set free from captivity in Egypt </a:t>
            </a:r>
          </a:p>
        </p:txBody>
      </p:sp>
      <p:sp>
        <p:nvSpPr>
          <p:cNvPr id="13" name="TextBox 12">
            <a:extLst>
              <a:ext uri="{FF2B5EF4-FFF2-40B4-BE49-F238E27FC236}">
                <a16:creationId xmlns:a16="http://schemas.microsoft.com/office/drawing/2014/main" id="{2B83CE72-1001-99B0-866D-269F7EF34C5A}"/>
              </a:ext>
            </a:extLst>
          </p:cNvPr>
          <p:cNvSpPr txBox="1"/>
          <p:nvPr/>
        </p:nvSpPr>
        <p:spPr>
          <a:xfrm>
            <a:off x="13448" y="4737906"/>
            <a:ext cx="9121965" cy="369332"/>
          </a:xfrm>
          <a:prstGeom prst="rect">
            <a:avLst/>
          </a:prstGeom>
          <a:noFill/>
          <a:ln>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No intermediary – </a:t>
            </a:r>
            <a:r>
              <a:rPr lang="en-AU" b="1" dirty="0">
                <a:solidFill>
                  <a:srgbClr val="FFFF00"/>
                </a:solidFill>
                <a:latin typeface="Times New Roman" panose="02020603050405020304" pitchFamily="18" charset="0"/>
                <a:cs typeface="Times New Roman" panose="02020603050405020304" pitchFamily="18" charset="0"/>
              </a:rPr>
              <a:t>Because Jesus is God the Son,     </a:t>
            </a:r>
            <a:r>
              <a:rPr lang="en-AU" b="1" spc="200" dirty="0">
                <a:solidFill>
                  <a:srgbClr val="FFFF00"/>
                </a:solidFill>
                <a:latin typeface="Times New Roman" panose="02020603050405020304" pitchFamily="18" charset="0"/>
                <a:cs typeface="Times New Roman" panose="02020603050405020304" pitchFamily="18" charset="0"/>
              </a:rPr>
              <a:t>LISTEN   TO   JESUS</a:t>
            </a:r>
            <a:endParaRPr lang="en-AU" b="1" spc="200"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C7E3263A-9C46-D4BD-91F2-A662B51FC09A}"/>
              </a:ext>
            </a:extLst>
          </p:cNvPr>
          <p:cNvSpPr txBox="1"/>
          <p:nvPr/>
        </p:nvSpPr>
        <p:spPr>
          <a:xfrm>
            <a:off x="908177" y="5037859"/>
            <a:ext cx="8235823" cy="646331"/>
          </a:xfrm>
          <a:prstGeom prst="rect">
            <a:avLst/>
          </a:prstGeom>
          <a:noFill/>
          <a:ln>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of who Jesus is, we don’t just tack a bit of religion on to our lives</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 – He becomes our whole reason for living and being.</a:t>
            </a:r>
          </a:p>
        </p:txBody>
      </p:sp>
    </p:spTree>
    <p:extLst>
      <p:ext uri="{BB962C8B-B14F-4D97-AF65-F5344CB8AC3E}">
        <p14:creationId xmlns:p14="http://schemas.microsoft.com/office/powerpoint/2010/main" val="1287286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build="p"/>
      <p:bldP spid="13" grpId="0"/>
      <p:bldP spid="1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169036</TotalTime>
  <Words>892</Words>
  <Application>Microsoft Macintosh PowerPoint</Application>
  <PresentationFormat>On-screen Show (16:10)</PresentationFormat>
  <Paragraphs>58</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2566</cp:revision>
  <cp:lastPrinted>2023-09-28T05:17:36Z</cp:lastPrinted>
  <dcterms:created xsi:type="dcterms:W3CDTF">2016-11-04T06:28:01Z</dcterms:created>
  <dcterms:modified xsi:type="dcterms:W3CDTF">2023-09-28T05:18:05Z</dcterms:modified>
</cp:coreProperties>
</file>